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  <p:sldId id="481" r:id="rId220"/>
    <p:sldId id="482" r:id="rId221"/>
    <p:sldId id="483" r:id="rId222"/>
    <p:sldId id="484" r:id="rId223"/>
    <p:sldId id="485" r:id="rId224"/>
    <p:sldId id="486" r:id="rId225"/>
    <p:sldId id="491" r:id="rId226"/>
    <p:sldId id="487" r:id="rId227"/>
    <p:sldId id="488" r:id="rId228"/>
    <p:sldId id="489" r:id="rId229"/>
    <p:sldId id="490" r:id="rId230"/>
    <p:sldId id="493" r:id="rId231"/>
    <p:sldId id="492" r:id="rId232"/>
    <p:sldId id="494" r:id="rId233"/>
    <p:sldId id="495" r:id="rId234"/>
    <p:sldId id="496" r:id="rId2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2333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viewProps" Target="view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38" Type="http://schemas.openxmlformats.org/officeDocument/2006/relationships/theme" Target="theme/theme1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presProps" Target="presProps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.crockford.com/prototypal.html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smtClean="0"/>
              <a:t>prototype,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Person.prototype.items</a:t>
            </a:r>
            <a:r>
              <a:rPr lang="ca-ES" dirty="0"/>
              <a:t> 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52450"/>
          </a:xfrm>
        </p:spPr>
        <p:txBody>
          <a:bodyPr/>
          <a:lstStyle/>
          <a:p>
            <a:pPr marL="0" indent="0">
              <a:buNone/>
            </a:pPr>
            <a:r>
              <a:rPr lang="ca-ES" dirty="0" smtClean="0"/>
              <a:t>ECMA-262 lo </a:t>
            </a:r>
            <a:r>
              <a:rPr lang="ca-ES" dirty="0" err="1" smtClean="0"/>
              <a:t>describe</a:t>
            </a:r>
            <a:r>
              <a:rPr lang="ca-ES" dirty="0" smtClean="0"/>
              <a:t> como el </a:t>
            </a:r>
            <a:r>
              <a:rPr lang="ca-ES" dirty="0" err="1" smtClean="0"/>
              <a:t>método</a:t>
            </a:r>
            <a:r>
              <a:rPr lang="ca-ES" dirty="0" smtClean="0"/>
              <a:t> principal de </a:t>
            </a:r>
            <a:r>
              <a:rPr lang="es-ES" dirty="0" smtClean="0"/>
              <a:t>herencia</a:t>
            </a:r>
            <a:r>
              <a:rPr lang="ca-ES" dirty="0" smtClean="0"/>
              <a:t> en </a:t>
            </a:r>
            <a:r>
              <a:rPr lang="es-ES" dirty="0" smtClean="0"/>
              <a:t>ECMAScript</a:t>
            </a:r>
            <a:r>
              <a:rPr lang="ca-ES" dirty="0" smtClean="0"/>
              <a:t>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sz="1600" dirty="0" smtClean="0"/>
              <a:t/>
            </a:r>
            <a:br>
              <a:rPr lang="ca-ES" sz="1600" dirty="0" smtClean="0"/>
            </a:br>
            <a:endParaRPr lang="ca-E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42878" y="2061558"/>
            <a:ext cx="5181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</a:t>
            </a:r>
          </a:p>
          <a:p>
            <a:r>
              <a:rPr lang="ca-ES" dirty="0" err="1">
                <a:latin typeface="+mj-lt"/>
              </a:rPr>
              <a:t>SuperType.prototype.getSuperValue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</a:p>
          <a:p>
            <a:pPr lvl="1"/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6860771" y="2061558"/>
            <a:ext cx="5331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 smtClean="0">
                <a:latin typeface="+mj-lt"/>
              </a:rPr>
              <a:t>function</a:t>
            </a:r>
            <a:r>
              <a:rPr lang="ca-ES" dirty="0" smtClean="0"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false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 smtClean="0">
                <a:latin typeface="+mj-lt"/>
              </a:rPr>
              <a:t>}</a:t>
            </a:r>
          </a:p>
          <a:p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inherit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SuperType</a:t>
            </a:r>
            <a:r>
              <a:rPr lang="ca-ES" dirty="0">
                <a:latin typeface="+mj-lt"/>
              </a:rPr>
              <a:t/>
            </a:r>
            <a:br>
              <a:rPr lang="ca-ES" dirty="0">
                <a:latin typeface="+mj-lt"/>
              </a:rPr>
            </a:br>
            <a:r>
              <a:rPr lang="ca-ES" dirty="0" err="1">
                <a:latin typeface="+mj-lt"/>
              </a:rPr>
              <a:t>SubType.prototype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(); </a:t>
            </a:r>
            <a:r>
              <a:rPr lang="ca-ES" dirty="0" err="1" smtClean="0">
                <a:latin typeface="+mj-lt"/>
              </a:rPr>
              <a:t>SubType.prototype.getSubValue</a:t>
            </a:r>
            <a:r>
              <a:rPr lang="ca-ES" dirty="0" smtClean="0">
                <a:latin typeface="+mj-lt"/>
              </a:rPr>
              <a:t> </a:t>
            </a:r>
            <a:r>
              <a:rPr lang="ca-ES" dirty="0">
                <a:latin typeface="+mj-lt"/>
              </a:rPr>
              <a:t>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  <a:br>
              <a:rPr lang="ca-ES" dirty="0">
                <a:latin typeface="+mj-lt"/>
              </a:rPr>
            </a:br>
            <a:endParaRPr lang="ca-ES" dirty="0">
              <a:latin typeface="+mj-lt"/>
            </a:endParaRPr>
          </a:p>
          <a:p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ca-ES" dirty="0">
                <a:latin typeface="+mj-lt"/>
              </a:rPr>
              <a:t> </a:t>
            </a:r>
            <a:r>
              <a:rPr lang="ca-ES" dirty="0" err="1">
                <a:latin typeface="+mj-lt"/>
              </a:rPr>
              <a:t>instance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();</a:t>
            </a:r>
          </a:p>
          <a:p>
            <a:r>
              <a:rPr lang="ca-ES" dirty="0">
                <a:latin typeface="+mj-lt"/>
              </a:rPr>
              <a:t>console.log(</a:t>
            </a:r>
            <a:r>
              <a:rPr lang="ca-ES" dirty="0" err="1">
                <a:latin typeface="+mj-lt"/>
              </a:rPr>
              <a:t>instance.getSuperValue</a:t>
            </a:r>
            <a:r>
              <a:rPr lang="ca-ES" dirty="0">
                <a:latin typeface="+mj-lt"/>
              </a:rPr>
              <a:t>());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true</a:t>
            </a:r>
            <a:endParaRPr lang="ca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1" y="1386996"/>
            <a:ext cx="9099878" cy="4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83" y="1052641"/>
            <a:ext cx="5766616" cy="5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95433"/>
          </a:xfrm>
        </p:spPr>
        <p:txBody>
          <a:bodyPr/>
          <a:lstStyle/>
          <a:p>
            <a:r>
              <a:rPr lang="es-ES" dirty="0" smtClean="0"/>
              <a:t>Uno de los problemas de este tipo de herencia es el de los valores de referencia.</a:t>
            </a:r>
          </a:p>
          <a:p>
            <a:r>
              <a:rPr lang="es-ES" dirty="0" smtClean="0"/>
              <a:t>Las propiedades de instancia del objeto padre, ahora pasan a ser propiedades del </a:t>
            </a:r>
            <a:r>
              <a:rPr lang="es-ES" i="1" dirty="0" smtClean="0"/>
              <a:t>prototype</a:t>
            </a:r>
            <a:r>
              <a:rPr lang="es-ES" dirty="0" smtClean="0"/>
              <a:t>, ya que hemos asignado una instancia del padre al </a:t>
            </a:r>
            <a:r>
              <a:rPr lang="es-ES" i="1" dirty="0" smtClean="0"/>
              <a:t>prototype</a:t>
            </a:r>
            <a:r>
              <a:rPr lang="es-ES" dirty="0" smtClean="0"/>
              <a:t> del hijo.</a:t>
            </a:r>
          </a:p>
          <a:p>
            <a:r>
              <a:rPr lang="es-ES" dirty="0" smtClean="0"/>
              <a:t>Otro problema es que no podemos pasar argumentos al constructor del padre sin afectar a todas las instancias.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78942" y="4502663"/>
            <a:ext cx="4827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 {}</a:t>
            </a:r>
          </a:p>
          <a:p>
            <a:r>
              <a:rPr lang="es-ES" dirty="0" err="1">
                <a:latin typeface="+mj-lt"/>
              </a:rPr>
              <a:t>SubType.prototype</a:t>
            </a:r>
            <a:r>
              <a:rPr lang="es-ES" dirty="0"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1146" y="4502663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142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1796364"/>
          </a:xfrm>
        </p:spPr>
        <p:txBody>
          <a:bodyPr/>
          <a:lstStyle/>
          <a:p>
            <a:r>
              <a:rPr lang="es-ES" dirty="0" smtClean="0"/>
              <a:t>En el robo de constructor o herencia clásica la idea es llamar al constructor del tipo padre desde el constructor del tipo hijo, cambiando el contexto.</a:t>
            </a:r>
          </a:p>
          <a:p>
            <a:r>
              <a:rPr lang="es-ES" dirty="0" smtClean="0"/>
              <a:t>Esto solventa los problemas con los valores de referencia y nos permite pasar argumentos al constructor del tipo padre.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418" y="3563554"/>
            <a:ext cx="482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SuperType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this.name =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SuperType.apply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this</a:t>
            </a:r>
            <a:r>
              <a:rPr lang="es-ES" dirty="0" smtClean="0">
                <a:latin typeface="+mj-lt"/>
              </a:rPr>
              <a:t>, </a:t>
            </a:r>
            <a:r>
              <a:rPr lang="es-ES" dirty="0" err="1" smtClean="0">
                <a:latin typeface="+mj-lt"/>
              </a:rPr>
              <a:t>arguments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7622" y="3563554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7816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problema de este patrón es que introduce los mismos problemas que vimos en el </a:t>
            </a:r>
            <a:r>
              <a:rPr lang="es-ES" i="1" dirty="0" smtClean="0"/>
              <a:t>Constructor </a:t>
            </a:r>
            <a:r>
              <a:rPr lang="es-ES" i="1" dirty="0" err="1" smtClean="0"/>
              <a:t>Pattern</a:t>
            </a:r>
            <a:r>
              <a:rPr lang="es-ES" i="1" dirty="0" smtClean="0"/>
              <a:t> </a:t>
            </a:r>
            <a:r>
              <a:rPr lang="es-ES" dirty="0" smtClean="0"/>
              <a:t>para la creación de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reutilizan las funciones.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Además, los métodos definidos en el </a:t>
            </a:r>
            <a:r>
              <a:rPr lang="es-ES" i="1" dirty="0" smtClean="0"/>
              <a:t>prototype</a:t>
            </a:r>
            <a:r>
              <a:rPr lang="es-ES" dirty="0" smtClean="0"/>
              <a:t> del objeto padre no son accesibles desde el objeto hijo.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Por eso este patrón se suele utilizar junto a otro.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884958"/>
          </a:xfrm>
        </p:spPr>
        <p:txBody>
          <a:bodyPr/>
          <a:lstStyle/>
          <a:p>
            <a:r>
              <a:rPr lang="es-ES" dirty="0" smtClean="0"/>
              <a:t>La idea es usar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las propiedades y métodos en el </a:t>
            </a:r>
            <a:r>
              <a:rPr lang="es-ES" i="1" dirty="0" smtClean="0"/>
              <a:t>prototype</a:t>
            </a:r>
            <a:r>
              <a:rPr lang="es-ES" dirty="0" smtClean="0"/>
              <a:t> y </a:t>
            </a:r>
            <a:r>
              <a:rPr lang="es-ES" i="1" dirty="0" smtClean="0"/>
              <a:t>Robar el Constructor </a:t>
            </a:r>
            <a:r>
              <a:rPr lang="es-ES" dirty="0" smtClean="0"/>
              <a:t>para heredar las propiedades de instancia.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SubType.prototype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827887"/>
          </a:xfrm>
        </p:spPr>
        <p:txBody>
          <a:bodyPr/>
          <a:lstStyle/>
          <a:p>
            <a:r>
              <a:rPr lang="es-ES" dirty="0" smtClean="0"/>
              <a:t>Este tipo de herencia es una de las más usadas.</a:t>
            </a:r>
          </a:p>
          <a:p>
            <a:r>
              <a:rPr lang="es-ES" dirty="0" smtClean="0"/>
              <a:t>Uno de los problemas de ineficiencia que presenta es que se llama 2 veces al constructor del tipo padre: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Una vez al crear el prototype del tipo hijo.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Otra vez al llamar al constructor del tipo padre desde el del tipo hijo.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4869076"/>
          </a:xfrm>
        </p:spPr>
        <p:txBody>
          <a:bodyPr/>
          <a:lstStyle/>
          <a:p>
            <a:r>
              <a:rPr lang="es-ES" dirty="0" smtClean="0"/>
              <a:t>Ideado en 2006 por </a:t>
            </a:r>
            <a:r>
              <a:rPr lang="es-ES" dirty="0" smtClean="0">
                <a:hlinkClick r:id="rId2"/>
              </a:rPr>
              <a:t>Douglas </a:t>
            </a:r>
            <a:r>
              <a:rPr lang="es-ES" dirty="0" err="1" smtClean="0">
                <a:hlinkClick r:id="rId2"/>
              </a:rPr>
              <a:t>Crockford</a:t>
            </a:r>
            <a:r>
              <a:rPr lang="es-ES" dirty="0" smtClean="0"/>
              <a:t>, este método no usa constructores definidos como tal.</a:t>
            </a:r>
          </a:p>
          <a:p>
            <a:r>
              <a:rPr lang="es-ES" dirty="0" smtClean="0"/>
              <a:t>Su premisa es que los </a:t>
            </a:r>
            <a:r>
              <a:rPr lang="es-ES" i="1" dirty="0" err="1" smtClean="0"/>
              <a:t>prototypes</a:t>
            </a:r>
            <a:r>
              <a:rPr lang="es-ES" dirty="0" smtClean="0"/>
              <a:t> te permiten crear nuevos objetos basados en objetos existentes sin la necesidad de definir tipos </a:t>
            </a:r>
            <a:r>
              <a:rPr lang="es-ES" dirty="0" err="1" smtClean="0"/>
              <a:t>custom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Introdujo la siguiente función: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 smtClean="0"/>
              <a:t> </a:t>
            </a:r>
            <a:r>
              <a:rPr lang="en-US" sz="2800" dirty="0"/>
              <a:t>object(o){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F(){}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F.prototype</a:t>
            </a:r>
            <a:r>
              <a:rPr lang="en-US" sz="2800" dirty="0"/>
              <a:t> = 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800" dirty="0"/>
              <a:t> F();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s-ES" sz="2800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043498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dirty="0" err="1" smtClean="0"/>
              <a:t>object</a:t>
            </a:r>
            <a:r>
              <a:rPr lang="es-ES" dirty="0" smtClean="0"/>
              <a:t> crea un constructor temporal.</a:t>
            </a:r>
          </a:p>
          <a:p>
            <a:r>
              <a:rPr lang="es-ES" dirty="0" smtClean="0"/>
              <a:t>Asigna el objeto pasado por parámetro como prototype del constructor.</a:t>
            </a:r>
          </a:p>
          <a:p>
            <a:r>
              <a:rPr lang="es-ES" dirty="0" smtClean="0"/>
              <a:t>Retorna una nueva instancia del tipo temporal.</a:t>
            </a:r>
          </a:p>
          <a:p>
            <a:r>
              <a:rPr lang="es-ES" dirty="0" smtClean="0"/>
              <a:t>ES5 formaliza este concepto con 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3630475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'Greg'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latin typeface="+mj-lt"/>
              </a:rPr>
              <a:t>);</a:t>
            </a: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4952" y="36304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yetAnotherPerson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yetAnotherPerson.name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'Linda'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yetAnotherPerson.friends.push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'Barbie'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</a:t>
            </a:r>
            <a:r>
              <a:rPr lang="es-ES" dirty="0" err="1">
                <a:latin typeface="+mj-lt"/>
              </a:rPr>
              <a:t>person.friends</a:t>
            </a:r>
            <a:r>
              <a:rPr lang="es-ES" dirty="0">
                <a:latin typeface="+mj-lt"/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Shelby,Court,Van,Rob,Barbie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7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224730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 </a:t>
            </a:r>
            <a:r>
              <a:rPr lang="es-ES" dirty="0" smtClean="0"/>
              <a:t>acepta un segundo argumento usando el formato de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Esto nos permite crear propiedades de instancia específicas</a:t>
            </a:r>
            <a:r>
              <a:rPr lang="es-ES" i="1" dirty="0" smtClean="0"/>
              <a:t>.</a:t>
            </a:r>
          </a:p>
          <a:p>
            <a:r>
              <a:rPr lang="es-ES" dirty="0" smtClean="0"/>
              <a:t>Recordad que las propiedades que contienen valores de referencias comparten esos valores.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4100031"/>
            <a:ext cx="440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68" y="4100031"/>
            <a:ext cx="6410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anotherPerson</a:t>
            </a:r>
            <a:r>
              <a:rPr lang="es-ES" dirty="0" smtClean="0">
                <a:latin typeface="+mj-lt"/>
              </a:rPr>
              <a:t>= </a:t>
            </a:r>
            <a:r>
              <a:rPr lang="es-ES" dirty="0" err="1" smtClean="0">
                <a:latin typeface="+mj-lt"/>
              </a:rPr>
              <a:t>Object.create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person</a:t>
            </a:r>
            <a:r>
              <a:rPr lang="es-ES" dirty="0" smtClean="0">
                <a:latin typeface="+mj-lt"/>
              </a:rPr>
              <a:t>,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: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    </a:t>
            </a:r>
            <a:r>
              <a:rPr lang="es-ES" dirty="0" err="1" smtClean="0">
                <a:latin typeface="+mj-lt"/>
              </a:rPr>
              <a:t>value</a:t>
            </a:r>
            <a:r>
              <a:rPr lang="es-ES" dirty="0" smtClean="0">
                <a:latin typeface="+mj-lt"/>
              </a:rPr>
              <a:t>: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'Linda‘</a:t>
            </a:r>
          </a:p>
          <a:p>
            <a:r>
              <a:rPr lang="es-ES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  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});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console.log(anotherPerson.name);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//Linda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Otro patrón popularizado por </a:t>
            </a:r>
            <a:r>
              <a:rPr lang="es-ES" dirty="0" err="1" smtClean="0"/>
              <a:t>Crockford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similar a los patrones de </a:t>
            </a:r>
            <a:r>
              <a:rPr lang="es-ES" dirty="0" err="1" smtClean="0"/>
              <a:t>Parasitic</a:t>
            </a:r>
            <a:r>
              <a:rPr lang="es-ES" dirty="0" smtClean="0"/>
              <a:t> Constructor y Factory </a:t>
            </a:r>
            <a:r>
              <a:rPr lang="es-ES" dirty="0" err="1" smtClean="0"/>
              <a:t>Pattern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crea una función que haga la herencia, aumente el objeto y retorne el objeto.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19382" y="3201806"/>
            <a:ext cx="4702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createAnother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(original){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clone 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Object.create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clone.sayHi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console.log(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'hi'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);   </a:t>
            </a:r>
            <a:endParaRPr lang="es-ES" sz="2400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subType.prototype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endParaRPr lang="es-E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9820" y="3955859"/>
            <a:ext cx="5178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hay reutilización de las funciones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Este patrón usa </a:t>
            </a:r>
            <a:r>
              <a:rPr lang="es-ES" i="1" dirty="0" smtClean="0"/>
              <a:t>Robo de Constructor </a:t>
            </a:r>
            <a:r>
              <a:rPr lang="es-ES" dirty="0" smtClean="0"/>
              <a:t>para heredar las propiedades pero usa un híbrido del patrón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los métodos.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que en vez de instanciar un tipo padre para el </a:t>
            </a:r>
            <a:r>
              <a:rPr lang="es-ES" i="1" dirty="0" smtClean="0"/>
              <a:t>prototype</a:t>
            </a:r>
            <a:r>
              <a:rPr lang="es-ES" dirty="0" smtClean="0"/>
              <a:t> del tipo hijo, copiemos el prototype del tipo padre.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usamos la función </a:t>
            </a:r>
            <a:r>
              <a:rPr lang="es-ES" i="1" dirty="0" err="1" smtClean="0"/>
              <a:t>object</a:t>
            </a:r>
            <a:r>
              <a:rPr lang="es-ES" dirty="0" smtClean="0"/>
              <a:t> (introducida al hablar de </a:t>
            </a:r>
            <a:r>
              <a:rPr lang="es-ES" i="1" dirty="0" smtClean="0"/>
              <a:t>Prototype </a:t>
            </a:r>
            <a:r>
              <a:rPr lang="es-ES" i="1" dirty="0" err="1" smtClean="0"/>
              <a:t>Inheritance</a:t>
            </a:r>
            <a:r>
              <a:rPr lang="es-ES" dirty="0" smtClean="0"/>
              <a:t>) o la función </a:t>
            </a:r>
            <a:r>
              <a:rPr lang="es-ES" i="1" dirty="0" err="1" smtClean="0"/>
              <a:t>Object.create</a:t>
            </a:r>
            <a:r>
              <a:rPr lang="es-ES" dirty="0" smtClean="0"/>
              <a:t>().</a:t>
            </a:r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46573" y="270933"/>
            <a:ext cx="5174583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1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6616" y="270933"/>
            <a:ext cx="503454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73970" y="2091896"/>
            <a:ext cx="9388300" cy="3106180"/>
          </a:xfrm>
        </p:spPr>
        <p:txBody>
          <a:bodyPr anchor="t"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inheritPrototype</a:t>
            </a:r>
            <a:r>
              <a:rPr lang="es-ES" sz="3200" dirty="0"/>
              <a:t>(</a:t>
            </a:r>
            <a:r>
              <a:rPr lang="es-ES" sz="3200" dirty="0" err="1"/>
              <a:t>subType</a:t>
            </a:r>
            <a:r>
              <a:rPr lang="es-ES" sz="3200" dirty="0"/>
              <a:t>, </a:t>
            </a:r>
            <a:r>
              <a:rPr lang="es-ES" sz="3200" dirty="0" err="1"/>
              <a:t>superType</a:t>
            </a:r>
            <a:r>
              <a:rPr lang="es-ES" sz="3200" dirty="0"/>
              <a:t>){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prototype = </a:t>
            </a:r>
            <a:r>
              <a:rPr lang="es-ES" sz="3200" dirty="0" err="1"/>
              <a:t>Object.create</a:t>
            </a:r>
            <a:r>
              <a:rPr lang="es-ES" sz="3200" dirty="0"/>
              <a:t>(</a:t>
            </a:r>
            <a:r>
              <a:rPr lang="es-ES" sz="3200" dirty="0" err="1"/>
              <a:t>superType.prototype</a:t>
            </a:r>
            <a:r>
              <a:rPr lang="es-ES" sz="3200" dirty="0"/>
              <a:t>);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prototype.constructor</a:t>
            </a:r>
            <a:r>
              <a:rPr lang="es-ES" sz="3200" dirty="0"/>
              <a:t> = </a:t>
            </a:r>
            <a:r>
              <a:rPr lang="es-ES" sz="3200" dirty="0" err="1"/>
              <a:t>subType</a:t>
            </a:r>
            <a:r>
              <a:rPr lang="es-ES" sz="3200" dirty="0"/>
              <a:t>;   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subType.prototype</a:t>
            </a:r>
            <a:r>
              <a:rPr lang="es-ES" sz="3200" dirty="0"/>
              <a:t> = prototype</a:t>
            </a:r>
            <a:r>
              <a:rPr lang="es-ES" sz="3200" dirty="0" smtClean="0"/>
              <a:t>;</a:t>
            </a:r>
          </a:p>
          <a:p>
            <a:pPr marL="0" indent="0">
              <a:buNone/>
            </a:pPr>
            <a:r>
              <a:rPr lang="es-ES" sz="3200" dirty="0" smtClean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44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601876"/>
          </a:xfrm>
        </p:spPr>
        <p:txBody>
          <a:bodyPr/>
          <a:lstStyle/>
          <a:p>
            <a:r>
              <a:rPr lang="es-ES" dirty="0" smtClean="0"/>
              <a:t>Este es el patrón optimo de herencia para tipos de referencia.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97146" y="270933"/>
            <a:ext cx="522401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inheritPrototype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87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 smtClean="0"/>
              <a:t>ZAKAS, Nicholas C. </a:t>
            </a:r>
            <a:r>
              <a:rPr lang="es-ES" sz="2400" i="1" dirty="0" smtClean="0"/>
              <a:t>Professional JavaScript </a:t>
            </a:r>
            <a:r>
              <a:rPr lang="es-ES" sz="2400" i="1" dirty="0" err="1" smtClean="0"/>
              <a:t>for</a:t>
            </a:r>
            <a:r>
              <a:rPr lang="es-ES" sz="2400" i="1" dirty="0" smtClean="0"/>
              <a:t> Web </a:t>
            </a:r>
            <a:r>
              <a:rPr lang="es-ES" sz="2400" i="1" dirty="0" err="1" smtClean="0"/>
              <a:t>Developers</a:t>
            </a:r>
            <a:r>
              <a:rPr lang="es-ES" sz="2400" dirty="0" smtClean="0"/>
              <a:t>; 3ª ed. </a:t>
            </a:r>
            <a:r>
              <a:rPr lang="es-ES" sz="2400" dirty="0" err="1" smtClean="0"/>
              <a:t>Indianapolis</a:t>
            </a:r>
            <a:r>
              <a:rPr lang="es-ES" sz="2400" dirty="0" smtClean="0"/>
              <a:t>: John </a:t>
            </a:r>
            <a:r>
              <a:rPr lang="es-ES" sz="2400" dirty="0" err="1" smtClean="0"/>
              <a:t>Wiley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Sons</a:t>
            </a:r>
            <a:r>
              <a:rPr lang="es-ES" sz="2400" dirty="0" smtClean="0"/>
              <a:t>, </a:t>
            </a:r>
            <a:r>
              <a:rPr lang="es-ES" sz="2400" dirty="0" err="1" smtClean="0"/>
              <a:t>Inc</a:t>
            </a:r>
            <a:r>
              <a:rPr lang="es-ES" sz="2400" dirty="0" smtClean="0"/>
              <a:t>, 2012. </a:t>
            </a:r>
            <a:r>
              <a:rPr lang="es-ES" sz="2400" dirty="0"/>
              <a:t>964p. ISBN: </a:t>
            </a:r>
            <a:r>
              <a:rPr lang="es-ES" sz="2400" dirty="0" smtClean="0"/>
              <a:t>978-1-118-02669-4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err="1" smtClean="0"/>
              <a:t>Object-Oriented</a:t>
            </a:r>
            <a:r>
              <a:rPr lang="es-ES" sz="2400" i="1" dirty="0" smtClean="0"/>
              <a:t> JavaScript</a:t>
            </a:r>
            <a:r>
              <a:rPr lang="es-ES" sz="2400" dirty="0" smtClean="0"/>
              <a:t>; 1ª </a:t>
            </a:r>
            <a:r>
              <a:rPr lang="es-ES" sz="2400" dirty="0"/>
              <a:t>ed. </a:t>
            </a:r>
            <a:r>
              <a:rPr lang="es-ES" sz="2400" dirty="0" smtClean="0"/>
              <a:t>San Francisco: No </a:t>
            </a:r>
            <a:r>
              <a:rPr lang="es-ES" sz="2400" dirty="0" err="1" smtClean="0"/>
              <a:t>Starch</a:t>
            </a:r>
            <a:r>
              <a:rPr lang="es-ES" sz="2400" dirty="0" smtClean="0"/>
              <a:t> </a:t>
            </a:r>
            <a:r>
              <a:rPr lang="es-ES" sz="2400" dirty="0" err="1" smtClean="0"/>
              <a:t>Press</a:t>
            </a:r>
            <a:r>
              <a:rPr lang="es-ES" sz="2400" dirty="0" smtClean="0"/>
              <a:t>, 2014. 122p</a:t>
            </a:r>
            <a:r>
              <a:rPr lang="es-ES" sz="2400" dirty="0"/>
              <a:t>. </a:t>
            </a:r>
            <a:r>
              <a:rPr lang="es-ES" sz="2400" dirty="0"/>
              <a:t>ISBN-10: </a:t>
            </a:r>
            <a:r>
              <a:rPr lang="es-ES" sz="2400" dirty="0" smtClean="0"/>
              <a:t>1-59327-540-4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smtClean="0"/>
              <a:t>High Performance </a:t>
            </a:r>
            <a:r>
              <a:rPr lang="es-ES" sz="2400" i="1" dirty="0"/>
              <a:t>JavaScript</a:t>
            </a:r>
            <a:r>
              <a:rPr lang="es-ES" sz="2400" dirty="0"/>
              <a:t>; 1ª ed. </a:t>
            </a:r>
            <a:r>
              <a:rPr lang="es-ES" sz="2400" dirty="0" smtClean="0"/>
              <a:t>USA: </a:t>
            </a:r>
            <a:r>
              <a:rPr lang="es-ES" sz="2400" dirty="0" err="1" smtClean="0"/>
              <a:t>O’Reilly</a:t>
            </a:r>
            <a:r>
              <a:rPr lang="es-ES" sz="2400" dirty="0" smtClean="0"/>
              <a:t>, 2010. 232p</a:t>
            </a:r>
            <a:r>
              <a:rPr lang="es-ES" sz="2400" dirty="0"/>
              <a:t>. </a:t>
            </a:r>
            <a:r>
              <a:rPr lang="es-ES" sz="2400" dirty="0" smtClean="0"/>
              <a:t>ISBN: 978-0-596-80279-0</a:t>
            </a:r>
          </a:p>
          <a:p>
            <a:pPr marL="0" indent="0">
              <a:buNone/>
            </a:pPr>
            <a:r>
              <a:rPr lang="es-ES" sz="2400" dirty="0" smtClean="0"/>
              <a:t>STEFANOV, </a:t>
            </a:r>
            <a:r>
              <a:rPr lang="es-ES" sz="2400" dirty="0" err="1" smtClean="0"/>
              <a:t>Stoyan</a:t>
            </a:r>
            <a:r>
              <a:rPr lang="es-ES" sz="2400" dirty="0" smtClean="0"/>
              <a:t>. </a:t>
            </a:r>
            <a:r>
              <a:rPr lang="es-ES" sz="2400" i="1" dirty="0" smtClean="0"/>
              <a:t>JavaScript </a:t>
            </a:r>
            <a:r>
              <a:rPr lang="es-ES" sz="2400" i="1" dirty="0" err="1" smtClean="0"/>
              <a:t>Patterns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2010. </a:t>
            </a:r>
            <a:r>
              <a:rPr lang="es-ES" sz="2400" dirty="0" smtClean="0"/>
              <a:t>236p</a:t>
            </a:r>
            <a:r>
              <a:rPr lang="es-ES" sz="2400" dirty="0"/>
              <a:t>. ISBN: </a:t>
            </a:r>
            <a:r>
              <a:rPr lang="es-ES" sz="2400" dirty="0" smtClean="0"/>
              <a:t>978-0-596-80675-0</a:t>
            </a:r>
          </a:p>
          <a:p>
            <a:pPr marL="0" indent="0">
              <a:buNone/>
            </a:pPr>
            <a:r>
              <a:rPr lang="es-ES" sz="2400" dirty="0" smtClean="0"/>
              <a:t>FOGUS, Michael. </a:t>
            </a:r>
            <a:r>
              <a:rPr lang="es-ES" sz="2400" i="1" dirty="0" err="1" smtClean="0"/>
              <a:t>Functional</a:t>
            </a:r>
            <a:r>
              <a:rPr lang="es-ES" sz="2400" dirty="0" smtClean="0"/>
              <a:t> </a:t>
            </a:r>
            <a:r>
              <a:rPr lang="es-ES" sz="2400" i="1" dirty="0" smtClean="0"/>
              <a:t>JavaScript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2013. 260p</a:t>
            </a:r>
            <a:r>
              <a:rPr lang="es-ES" sz="2400" dirty="0"/>
              <a:t>. ISBN: </a:t>
            </a:r>
            <a:r>
              <a:rPr lang="es-ES" sz="2400" dirty="0" smtClean="0"/>
              <a:t>978-1-449-36072-6</a:t>
            </a:r>
          </a:p>
          <a:p>
            <a:pPr marL="0" indent="0">
              <a:buNone/>
            </a:pPr>
            <a:r>
              <a:rPr lang="es-ES" sz="2400" dirty="0"/>
              <a:t>ZAKAS, Nicholas C</a:t>
            </a:r>
            <a:r>
              <a:rPr lang="es-ES" sz="2400" dirty="0" smtClean="0"/>
              <a:t>. </a:t>
            </a:r>
            <a:r>
              <a:rPr lang="es-ES" sz="2400" i="1" dirty="0" err="1" smtClean="0"/>
              <a:t>Maintainable</a:t>
            </a:r>
            <a:r>
              <a:rPr lang="es-ES" sz="2400" dirty="0" smtClean="0"/>
              <a:t> </a:t>
            </a:r>
            <a:r>
              <a:rPr lang="es-ES" sz="2400" i="1" dirty="0"/>
              <a:t>JavaScript</a:t>
            </a:r>
            <a:r>
              <a:rPr lang="es-ES" sz="2400" dirty="0"/>
              <a:t>; 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2012. </a:t>
            </a:r>
            <a:r>
              <a:rPr lang="es-ES" sz="2400" smtClean="0"/>
              <a:t>240p</a:t>
            </a:r>
            <a:r>
              <a:rPr lang="es-ES" sz="2400" dirty="0"/>
              <a:t>. ISBN: </a:t>
            </a:r>
            <a:r>
              <a:rPr lang="es-ES" sz="2400" dirty="0"/>
              <a:t>978-1-449-32768-2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69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11260</TotalTime>
  <Words>10084</Words>
  <Application>Microsoft Office PowerPoint</Application>
  <PresentationFormat>Widescreen</PresentationFormat>
  <Paragraphs>1837</Paragraphs>
  <Slides>232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232</vt:i4>
      </vt:variant>
    </vt:vector>
  </HeadingPairs>
  <TitlesOfParts>
    <vt:vector size="24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Bibliografía </vt:lpstr>
      <vt:lpstr>Bibliografía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355</cp:revision>
  <cp:lastPrinted>2015-06-06T06:52:46Z</cp:lastPrinted>
  <dcterms:created xsi:type="dcterms:W3CDTF">2015-05-29T14:06:59Z</dcterms:created>
  <dcterms:modified xsi:type="dcterms:W3CDTF">2015-06-07T23:29:00Z</dcterms:modified>
</cp:coreProperties>
</file>